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T Sans Narrow"/>
      <p:regular r:id="rId42"/>
      <p:bold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TSansNarrow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PTSansNarrow-bold.fntdata"/><Relationship Id="rId24" Type="http://schemas.openxmlformats.org/officeDocument/2006/relationships/slide" Target="slides/slide19.xml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d9de6222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d9de622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d9de6222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d9de6222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d9de6222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d9de6222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d9de6222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d9de6222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d9de622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d9de622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d9de6222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d9de6222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d9de6222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d9de6222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d9de6222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d9de6222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d9de6222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d9de6222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d9de6222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d9de6222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3a348e3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3a348e3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d9de6222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d9de6222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d9de6222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d9de6222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d9de6222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d9de6222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d9de6222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d9de6222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d9de6222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d9de6222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befb79b5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befb79b5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befb79b5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befb79b5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efb79b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efb79b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befb79b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befb79b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befb79b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befb79b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d9de622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d9de622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befb79b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befb79b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befb79b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befb79b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befb79b5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befb79b5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befb79b5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befb79b5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befb79b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befb79b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befb79b5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befb79b5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befb79b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befb79b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d9de622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d9de622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9de622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d9de622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d9de6222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d9de6222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9de6222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9de6222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d9de622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d9de622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d9de6222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d9de622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angela-ross-innes-a108752a/" TargetMode="External"/><Relationship Id="rId4" Type="http://schemas.openxmlformats.org/officeDocument/2006/relationships/hyperlink" Target="mailto:SQLMarathons@gmail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hyperlink" Target="http://whoisactive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microsoft.com/en-us/sql/samples/wide-world-importers-dw-install-configure?view=sql-server-ver15" TargetMode="External"/><Relationship Id="rId4" Type="http://schemas.openxmlformats.org/officeDocument/2006/relationships/hyperlink" Target="https://www.brentozar.com/archive/2015/10/how-to-download-the-stack-overflow-database-via-bittorren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41125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050" y="2630900"/>
            <a:ext cx="3536249" cy="2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 With DMVs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 Usage (since last service restart)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743675"/>
            <a:ext cx="8832298" cy="234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975" y="235263"/>
            <a:ext cx="2145174" cy="11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Stored Procedure Usage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25" y="2216476"/>
            <a:ext cx="8603750" cy="14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004" y="188822"/>
            <a:ext cx="1897122" cy="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Stored Procedure Usage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25" y="1505751"/>
            <a:ext cx="8729551" cy="28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054" y="316922"/>
            <a:ext cx="1897122" cy="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Stats and Sizes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25" y="1756800"/>
            <a:ext cx="1875400" cy="22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752" y="308813"/>
            <a:ext cx="2799375" cy="195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and Index Size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85" y="1159638"/>
            <a:ext cx="8620838" cy="35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250" y="3168500"/>
            <a:ext cx="1465350" cy="14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900" y="88800"/>
            <a:ext cx="1465350" cy="14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and Index Size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50" y="1334999"/>
            <a:ext cx="8411899" cy="31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File Size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62" y="1053150"/>
            <a:ext cx="8584276" cy="37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4">
            <a:alphaModFix/>
          </a:blip>
          <a:srcRect b="7680" l="0" r="0" t="0"/>
          <a:stretch/>
        </p:blipFill>
        <p:spPr>
          <a:xfrm>
            <a:off x="7282275" y="105950"/>
            <a:ext cx="1754675" cy="17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File Size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0779"/>
            <a:ext cx="9144001" cy="101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4">
            <a:alphaModFix/>
          </a:blip>
          <a:srcRect b="7680" l="0" r="0" t="0"/>
          <a:stretch/>
        </p:blipFill>
        <p:spPr>
          <a:xfrm>
            <a:off x="3694663" y="335375"/>
            <a:ext cx="1754675" cy="17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Dive a Little Deeper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00" y="2702350"/>
            <a:ext cx="1564575" cy="22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075" y="358675"/>
            <a:ext cx="2029250" cy="17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81" y="3958478"/>
            <a:ext cx="1564575" cy="103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Backup History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544963"/>
            <a:ext cx="8832301" cy="274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419" y="119100"/>
            <a:ext cx="1298525" cy="19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LinkedIn: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https://www.linkedin.com/in/angela-ross-innes-a108752a/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Email: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SQLMarathons@gmail.com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Who am I?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I’m a DBA with Verizon Connect Ireland. DBA for the past 2 years, 12 years DB Dev before that. And I run. I run a lot, hence my email address :-D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Backup History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2018"/>
            <a:ext cx="9143999" cy="235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144" y="3094200"/>
            <a:ext cx="1298525" cy="19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b="6015" l="0" r="0" t="0"/>
          <a:stretch/>
        </p:blipFill>
        <p:spPr>
          <a:xfrm>
            <a:off x="6603750" y="61550"/>
            <a:ext cx="2366275" cy="16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Restore History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13" y="1403562"/>
            <a:ext cx="8870174" cy="30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Restore History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932054"/>
            <a:ext cx="8832302" cy="1971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 rotWithShape="1">
          <a:blip r:embed="rId4">
            <a:alphaModFix/>
          </a:blip>
          <a:srcRect b="6015" l="0" r="0" t="0"/>
          <a:stretch/>
        </p:blipFill>
        <p:spPr>
          <a:xfrm>
            <a:off x="6603750" y="61550"/>
            <a:ext cx="2366275" cy="1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Partitioning (Table/Index)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634273"/>
            <a:ext cx="8832300" cy="256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 rotWithShape="1">
          <a:blip r:embed="rId4">
            <a:alphaModFix/>
          </a:blip>
          <a:srcRect b="10738" l="0" r="0" t="0"/>
          <a:stretch/>
        </p:blipFill>
        <p:spPr>
          <a:xfrm>
            <a:off x="7115550" y="81425"/>
            <a:ext cx="1716750" cy="16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Partitioning (Table/Index)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7490"/>
            <a:ext cx="9144000" cy="28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4">
            <a:alphaModFix/>
          </a:blip>
          <a:srcRect b="10738" l="0" r="0" t="0"/>
          <a:stretch/>
        </p:blipFill>
        <p:spPr>
          <a:xfrm>
            <a:off x="5472575" y="66625"/>
            <a:ext cx="1488445" cy="14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Partitioning (Function/Scheme)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98357"/>
            <a:ext cx="8813249" cy="343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700" y="2938100"/>
            <a:ext cx="1909375" cy="19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Partitioning (Function/Scheme)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7391"/>
            <a:ext cx="9144001" cy="70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925" y="170225"/>
            <a:ext cx="1909375" cy="19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Physical Data Location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75" y="1750850"/>
            <a:ext cx="89630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425" y="89500"/>
            <a:ext cx="1819875" cy="18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425" y="89500"/>
            <a:ext cx="1819875" cy="18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Physical Data Location</a:t>
            </a:r>
            <a:endParaRPr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10926"/>
            <a:ext cx="9144002" cy="261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1375"/>
            <a:ext cx="914400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Running Now?</a:t>
            </a:r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4">
            <a:alphaModFix/>
          </a:blip>
          <a:srcRect b="7484" l="0" r="0" t="0"/>
          <a:stretch/>
        </p:blipFill>
        <p:spPr>
          <a:xfrm>
            <a:off x="7164175" y="111025"/>
            <a:ext cx="1724075" cy="20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4600"/>
            <a:ext cx="21240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&amp; Index Definitions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650" y="347650"/>
            <a:ext cx="16764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Running Now?</a:t>
            </a:r>
            <a:endParaRPr/>
          </a:p>
        </p:txBody>
      </p:sp>
      <p:grpSp>
        <p:nvGrpSpPr>
          <p:cNvPr id="270" name="Google Shape;270;p42"/>
          <p:cNvGrpSpPr/>
          <p:nvPr/>
        </p:nvGrpSpPr>
        <p:grpSpPr>
          <a:xfrm>
            <a:off x="159100" y="1997503"/>
            <a:ext cx="8825790" cy="1840339"/>
            <a:chOff x="-65225" y="2856403"/>
            <a:chExt cx="9144001" cy="1840339"/>
          </a:xfrm>
        </p:grpSpPr>
        <p:pic>
          <p:nvPicPr>
            <p:cNvPr id="271" name="Google Shape;27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25" y="2856403"/>
              <a:ext cx="9144001" cy="765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5225" y="3892208"/>
              <a:ext cx="9144001" cy="8045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42"/>
          <p:cNvPicPr preferRelativeResize="0"/>
          <p:nvPr/>
        </p:nvPicPr>
        <p:blipFill rotWithShape="1">
          <a:blip r:embed="rId5">
            <a:alphaModFix/>
          </a:blip>
          <a:srcRect b="7484" l="0" r="0" t="0"/>
          <a:stretch/>
        </p:blipFill>
        <p:spPr>
          <a:xfrm>
            <a:off x="7164175" y="111025"/>
            <a:ext cx="1724075" cy="20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5000" y="4292425"/>
            <a:ext cx="8514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can also use Adam Machanic’s sp_WhoIsActive SP: </a:t>
            </a:r>
            <a:r>
              <a:rPr lang="en-GB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http://whoisactive.com/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 Plans and Query Text</a:t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00" y="1266325"/>
            <a:ext cx="86106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113" y="2975075"/>
            <a:ext cx="4669775" cy="19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294" y="318225"/>
            <a:ext cx="2555999" cy="186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 Plans and Query Text</a:t>
            </a:r>
            <a:endParaRPr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114347"/>
            <a:ext cx="8832301" cy="91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644" y="155400"/>
            <a:ext cx="2555999" cy="186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and Index Stats</a:t>
            </a:r>
            <a:endParaRPr/>
          </a:p>
        </p:txBody>
      </p:sp>
      <p:cxnSp>
        <p:nvCxnSpPr>
          <p:cNvPr id="295" name="Google Shape;295;p45"/>
          <p:cNvCxnSpPr/>
          <p:nvPr/>
        </p:nvCxnSpPr>
        <p:spPr>
          <a:xfrm>
            <a:off x="3937175" y="3500550"/>
            <a:ext cx="2679000" cy="4809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6" name="Google Shape;296;p45"/>
          <p:cNvGrpSpPr/>
          <p:nvPr/>
        </p:nvGrpSpPr>
        <p:grpSpPr>
          <a:xfrm>
            <a:off x="423863" y="1502375"/>
            <a:ext cx="8296275" cy="2830600"/>
            <a:chOff x="423850" y="1428750"/>
            <a:chExt cx="8296275" cy="2830600"/>
          </a:xfrm>
        </p:grpSpPr>
        <p:pic>
          <p:nvPicPr>
            <p:cNvPr id="297" name="Google Shape;29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850" y="1428750"/>
              <a:ext cx="8296275" cy="2286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" name="Google Shape;298;p45"/>
            <p:cNvGrpSpPr/>
            <p:nvPr/>
          </p:nvGrpSpPr>
          <p:grpSpPr>
            <a:xfrm>
              <a:off x="4572000" y="3551950"/>
              <a:ext cx="3515400" cy="707400"/>
              <a:chOff x="3840975" y="3714750"/>
              <a:chExt cx="3515400" cy="707400"/>
            </a:xfrm>
          </p:grpSpPr>
          <p:sp>
            <p:nvSpPr>
              <p:cNvPr id="299" name="Google Shape;299;p45"/>
              <p:cNvSpPr/>
              <p:nvPr/>
            </p:nvSpPr>
            <p:spPr>
              <a:xfrm>
                <a:off x="3840975" y="3714750"/>
                <a:ext cx="3515400" cy="7074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00" name="Google Shape;300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74975" y="3792625"/>
                <a:ext cx="3392550" cy="5733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301" name="Google Shape;301;p45"/>
            <p:cNvSpPr/>
            <p:nvPr/>
          </p:nvSpPr>
          <p:spPr>
            <a:xfrm>
              <a:off x="2027875" y="3345150"/>
              <a:ext cx="2027700" cy="281100"/>
            </a:xfrm>
            <a:prstGeom prst="ellipse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2" name="Google Shape;3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850" y="107875"/>
            <a:ext cx="2235050" cy="18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and Index Stats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8527"/>
            <a:ext cx="9144001" cy="259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650" y="100475"/>
            <a:ext cx="2235050" cy="18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725" y="2790338"/>
            <a:ext cx="3750550" cy="21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Databases</a:t>
            </a:r>
            <a:endParaRPr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WideWorldImportersDW: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https://docs.microsoft.com/en-us/sql/samples/wide-world-importers-dw-install-configure?view=sql-server-ver15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StackOverflow2013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https://www.brentozar.com/archive/2015/10/how-to-download-the-stack-overflow-database-via-bittorrent/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Definition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1284125"/>
            <a:ext cx="8410575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850" y="3718923"/>
            <a:ext cx="1975999" cy="11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Definition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19" y="1229110"/>
            <a:ext cx="5838156" cy="33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7650" y="118948"/>
            <a:ext cx="1975999" cy="11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 Definition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300" y="1178088"/>
            <a:ext cx="7133424" cy="34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178732"/>
            <a:ext cx="1714275" cy="12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 Definition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1272"/>
            <a:ext cx="9144001" cy="147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100" y="622758"/>
            <a:ext cx="1714275" cy="12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Stored Procedures</a:t>
            </a:r>
            <a:br>
              <a:rPr lang="en-GB"/>
            </a:br>
            <a:r>
              <a:rPr lang="en-GB"/>
              <a:t>and Usage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250" y="199650"/>
            <a:ext cx="2343850" cy="22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50" y="2960100"/>
            <a:ext cx="2574525" cy="1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 Usage (since last service restart)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81" y="1266325"/>
            <a:ext cx="7683631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275" y="3744425"/>
            <a:ext cx="2145174" cy="11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